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32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22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Application de gestion d’hôpital en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99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 de fin d’année - 1ère année Génie Informatique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Présenté par : OTMANE LAMCHANNEK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HAMZA AITABDNBI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 : 20/05/2025</a:t>
            </a:r>
            <a:endParaRPr lang="en-US" sz="175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8528186-F1F1-EFFE-9828-BC4BE97BC4F1}"/>
              </a:ext>
            </a:extLst>
          </p:cNvPr>
          <p:cNvSpPr/>
          <p:nvPr/>
        </p:nvSpPr>
        <p:spPr>
          <a:xfrm>
            <a:off x="12861758" y="7784434"/>
            <a:ext cx="1672389" cy="340162"/>
          </a:xfrm>
          <a:prstGeom prst="flowChartAlternateProcess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7105"/>
            <a:ext cx="9524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Remerciements &amp; Prochaines étapes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2860"/>
            <a:ext cx="3107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Merci de votre attention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1400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N’hésitez pas à poser vos questions.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32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Prochaines étapes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1400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Tester l’application avec des utilisateurs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3346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Développer la version graphique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5291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Documenter le code et les fonctionnalités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023C4D-C825-EE11-E5DB-EDC55F3D3A8F}"/>
              </a:ext>
            </a:extLst>
          </p:cNvPr>
          <p:cNvSpPr/>
          <p:nvPr/>
        </p:nvSpPr>
        <p:spPr>
          <a:xfrm>
            <a:off x="4023916" y="687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Plan du projet</a:t>
            </a:r>
            <a:endParaRPr lang="en-US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86AA8-5B82-97CD-6893-9955B54715C3}"/>
              </a:ext>
            </a:extLst>
          </p:cNvPr>
          <p:cNvSpPr txBox="1"/>
          <p:nvPr/>
        </p:nvSpPr>
        <p:spPr>
          <a:xfrm>
            <a:off x="3104147" y="2255252"/>
            <a:ext cx="85979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Architecture </a:t>
            </a:r>
            <a:r>
              <a:rPr lang="en-US" sz="4000" b="1" dirty="0" err="1"/>
              <a:t>générale</a:t>
            </a:r>
            <a:r>
              <a:rPr lang="en-US" sz="4000" b="1" dirty="0"/>
              <a:t> du </a:t>
            </a:r>
            <a:r>
              <a:rPr lang="en-US" sz="4000" b="1" dirty="0" err="1"/>
              <a:t>programme</a:t>
            </a:r>
            <a:endParaRPr lang="en-US" sz="4000" b="1" dirty="0"/>
          </a:p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Aperçu du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 err="1"/>
              <a:t>Exemple</a:t>
            </a:r>
            <a:r>
              <a:rPr lang="en-US" sz="4000" b="1" dirty="0"/>
              <a:t> </a:t>
            </a:r>
            <a:r>
              <a:rPr lang="en-US" sz="4000" b="1" dirty="0" err="1"/>
              <a:t>d’execution</a:t>
            </a:r>
            <a:endParaRPr lang="en-US" sz="4000" b="1" dirty="0"/>
          </a:p>
          <a:p>
            <a:pPr marL="514350" indent="-514350">
              <a:buFont typeface="+mj-lt"/>
              <a:buAutoNum type="arabicPeriod"/>
            </a:pPr>
            <a:r>
              <a:rPr lang="en-US" sz="4000" b="1" dirty="0" err="1"/>
              <a:t>Difficultés</a:t>
            </a:r>
            <a:r>
              <a:rPr lang="en-US" sz="4000" b="1" dirty="0"/>
              <a:t> </a:t>
            </a:r>
            <a:r>
              <a:rPr lang="en-US" sz="4000" b="1" dirty="0" err="1"/>
              <a:t>rencontrées</a:t>
            </a:r>
            <a:endParaRPr lang="en-US" sz="4000" b="1" dirty="0"/>
          </a:p>
          <a:p>
            <a:pPr marL="514350" indent="-514350">
              <a:buFont typeface="+mj-lt"/>
              <a:buAutoNum type="arabicPeriod"/>
            </a:pPr>
            <a:r>
              <a:rPr lang="en-US" sz="4000" b="1" dirty="0" err="1"/>
              <a:t>Améliorations</a:t>
            </a:r>
            <a:r>
              <a:rPr lang="en-US" sz="4000" b="1" dirty="0"/>
              <a:t> futures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/>
              <a:t>Conclusion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8249D36-8DCA-C27E-3782-BE74A4C94B9D}"/>
              </a:ext>
            </a:extLst>
          </p:cNvPr>
          <p:cNvSpPr/>
          <p:nvPr/>
        </p:nvSpPr>
        <p:spPr>
          <a:xfrm>
            <a:off x="12861758" y="7784434"/>
            <a:ext cx="1672389" cy="340162"/>
          </a:xfrm>
          <a:prstGeom prst="flowChartAlternateProcess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321" y="13601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 au projet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88900" y="3149600"/>
            <a:ext cx="9563100" cy="364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fr-FR" sz="2800" dirty="0"/>
              <a:t>	Dans le cadre de notre Projet de Fin d’Année, nous avons</a:t>
            </a:r>
          </a:p>
          <a:p>
            <a:pPr>
              <a:buNone/>
            </a:pPr>
            <a:r>
              <a:rPr lang="fr-FR" sz="2800" dirty="0"/>
              <a:t>développé une application de gestion d’hôpital en langage C.</a:t>
            </a:r>
            <a:br>
              <a:rPr lang="fr-FR" sz="2800" dirty="0"/>
            </a:br>
            <a:r>
              <a:rPr lang="fr-FR" sz="2800" dirty="0"/>
              <a:t>Ce projet facilite la gestion des patients : ajout, recherche, </a:t>
            </a:r>
          </a:p>
          <a:p>
            <a:pPr>
              <a:buNone/>
            </a:pPr>
            <a:r>
              <a:rPr lang="fr-FR" sz="2800" dirty="0"/>
              <a:t>modification, suppression, rendez-vous et frais.</a:t>
            </a:r>
            <a:br>
              <a:rPr lang="fr-FR" sz="2800" dirty="0"/>
            </a:br>
            <a:r>
              <a:rPr lang="fr-FR" sz="2800" dirty="0"/>
              <a:t>Il nous a permis de pratiquer les bases du langage C, comme</a:t>
            </a:r>
          </a:p>
          <a:p>
            <a:pPr>
              <a:buNone/>
            </a:pPr>
            <a:r>
              <a:rPr lang="fr-FR" sz="2800" dirty="0"/>
              <a:t>les structures, les fichiers et les fonctions, à travers un travail </a:t>
            </a:r>
          </a:p>
          <a:p>
            <a:pPr>
              <a:buNone/>
            </a:pPr>
            <a:r>
              <a:rPr lang="fr-FR" sz="2800" dirty="0"/>
              <a:t>d’équipe simple et efficace.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8990" y="-3683965"/>
            <a:ext cx="9632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Architecture générale du programme</a:t>
            </a:r>
            <a:endParaRPr lang="en-US" sz="445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83D0D00-5483-3557-130F-5C008A84627D}"/>
              </a:ext>
            </a:extLst>
          </p:cNvPr>
          <p:cNvSpPr/>
          <p:nvPr/>
        </p:nvSpPr>
        <p:spPr>
          <a:xfrm>
            <a:off x="660400" y="245112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ajouter_patient</a:t>
            </a:r>
            <a:r>
              <a:rPr lang="en-US" sz="2400" dirty="0">
                <a:solidFill>
                  <a:schemeClr val="tx1"/>
                </a:solidFill>
              </a:rPr>
              <a:t>(){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3CFCD49B-9D1C-DEED-1B7D-8154C9D770CC}"/>
              </a:ext>
            </a:extLst>
          </p:cNvPr>
          <p:cNvSpPr/>
          <p:nvPr/>
        </p:nvSpPr>
        <p:spPr>
          <a:xfrm>
            <a:off x="660400" y="328230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rechercher_modifier_dossier</a:t>
            </a:r>
            <a:r>
              <a:rPr lang="en-US" sz="2400" dirty="0">
                <a:solidFill>
                  <a:schemeClr val="tx1"/>
                </a:solidFill>
              </a:rPr>
              <a:t>() {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25903669-35B3-2237-8266-4199EFD631DA}"/>
              </a:ext>
            </a:extLst>
          </p:cNvPr>
          <p:cNvSpPr/>
          <p:nvPr/>
        </p:nvSpPr>
        <p:spPr>
          <a:xfrm>
            <a:off x="660400" y="494466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supprimer_dossier</a:t>
            </a:r>
            <a:r>
              <a:rPr lang="en-US" sz="2400" dirty="0">
                <a:solidFill>
                  <a:schemeClr val="tx1"/>
                </a:solidFill>
              </a:rPr>
              <a:t>(){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29CCB940-0A0A-FE85-42EA-93C6E44EE5FC}"/>
              </a:ext>
            </a:extLst>
          </p:cNvPr>
          <p:cNvSpPr/>
          <p:nvPr/>
        </p:nvSpPr>
        <p:spPr>
          <a:xfrm>
            <a:off x="660400" y="411348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lister_dossiers</a:t>
            </a:r>
            <a:r>
              <a:rPr lang="en-US" sz="2400" dirty="0">
                <a:solidFill>
                  <a:schemeClr val="tx1"/>
                </a:solidFill>
              </a:rPr>
              <a:t>() {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0103C4B5-3CA5-F658-227C-526050A5B8F4}"/>
              </a:ext>
            </a:extLst>
          </p:cNvPr>
          <p:cNvSpPr/>
          <p:nvPr/>
        </p:nvSpPr>
        <p:spPr>
          <a:xfrm>
            <a:off x="660400" y="577584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demander_et_traiter_mutuelle</a:t>
            </a:r>
            <a:r>
              <a:rPr lang="en-US" sz="2400" dirty="0">
                <a:solidFill>
                  <a:schemeClr val="tx1"/>
                </a:solidFill>
              </a:rPr>
              <a:t>() {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1430033A-B39A-9DB8-A9DD-8C742FD940B0}"/>
              </a:ext>
            </a:extLst>
          </p:cNvPr>
          <p:cNvSpPr/>
          <p:nvPr/>
        </p:nvSpPr>
        <p:spPr>
          <a:xfrm>
            <a:off x="660400" y="6607027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reserver_consultation</a:t>
            </a:r>
            <a:r>
              <a:rPr lang="en-US" sz="2400" dirty="0">
                <a:solidFill>
                  <a:schemeClr val="tx1"/>
                </a:solidFill>
              </a:rPr>
              <a:t>() {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A2A13719-AAB5-E0D6-C164-51AA9D9262A7}"/>
              </a:ext>
            </a:extLst>
          </p:cNvPr>
          <p:cNvSpPr/>
          <p:nvPr/>
        </p:nvSpPr>
        <p:spPr>
          <a:xfrm>
            <a:off x="8153400" y="3404708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frais_ </a:t>
            </a:r>
            <a:r>
              <a:rPr lang="en-US" sz="2400" dirty="0" err="1">
                <a:solidFill>
                  <a:schemeClr val="tx1"/>
                </a:solidFill>
              </a:rPr>
              <a:t>pation</a:t>
            </a:r>
            <a:r>
              <a:rPr lang="en-US" sz="2400" dirty="0">
                <a:solidFill>
                  <a:schemeClr val="tx1"/>
                </a:solidFill>
              </a:rPr>
              <a:t>(){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D842CF98-D379-7FD6-AFE3-D6061B91E49F}"/>
              </a:ext>
            </a:extLst>
          </p:cNvPr>
          <p:cNvSpPr/>
          <p:nvPr/>
        </p:nvSpPr>
        <p:spPr>
          <a:xfrm>
            <a:off x="8153400" y="4235888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gestion_des_mutuelles</a:t>
            </a:r>
            <a:r>
              <a:rPr lang="en-US" sz="2400" dirty="0">
                <a:solidFill>
                  <a:schemeClr val="tx1"/>
                </a:solidFill>
              </a:rPr>
              <a:t>(){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2521F5CD-35C3-471D-C0B4-81504B6F88B1}"/>
              </a:ext>
            </a:extLst>
          </p:cNvPr>
          <p:cNvSpPr/>
          <p:nvPr/>
        </p:nvSpPr>
        <p:spPr>
          <a:xfrm>
            <a:off x="8153400" y="2573528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Systeme de </a:t>
            </a:r>
            <a:r>
              <a:rPr lang="en-US" sz="2400" dirty="0" err="1">
                <a:solidFill>
                  <a:schemeClr val="tx1"/>
                </a:solidFill>
              </a:rPr>
              <a:t>securite</a:t>
            </a:r>
            <a:endParaRPr lang="en-US" sz="2400" dirty="0"/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FE253F4B-7D6B-6456-C65F-E40F4D9ED7DB}"/>
              </a:ext>
            </a:extLst>
          </p:cNvPr>
          <p:cNvSpPr/>
          <p:nvPr/>
        </p:nvSpPr>
        <p:spPr>
          <a:xfrm>
            <a:off x="8153400" y="5067068"/>
            <a:ext cx="6146800" cy="70877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afficher_rendezvous</a:t>
            </a:r>
            <a:r>
              <a:rPr lang="en-US" sz="2400" dirty="0">
                <a:solidFill>
                  <a:schemeClr val="tx1"/>
                </a:solidFill>
              </a:rPr>
              <a:t>() {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9AD4239-EF07-DF95-0C1C-E4A282933EA6}"/>
              </a:ext>
            </a:extLst>
          </p:cNvPr>
          <p:cNvCxnSpPr>
            <a:cxnSpLocks/>
          </p:cNvCxnSpPr>
          <p:nvPr/>
        </p:nvCxnSpPr>
        <p:spPr>
          <a:xfrm>
            <a:off x="8747145" y="654050"/>
            <a:ext cx="2511405" cy="264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96C86-C26A-51A4-82D3-B7242388C942}"/>
              </a:ext>
            </a:extLst>
          </p:cNvPr>
          <p:cNvCxnSpPr>
            <a:cxnSpLocks/>
          </p:cNvCxnSpPr>
          <p:nvPr/>
        </p:nvCxnSpPr>
        <p:spPr>
          <a:xfrm flipH="1">
            <a:off x="3251240" y="660400"/>
            <a:ext cx="2511405" cy="271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E1E803-8A67-04D8-AB15-B2EDFC03306F}"/>
              </a:ext>
            </a:extLst>
          </p:cNvPr>
          <p:cNvGrpSpPr/>
          <p:nvPr/>
        </p:nvGrpSpPr>
        <p:grpSpPr>
          <a:xfrm>
            <a:off x="5762645" y="139700"/>
            <a:ext cx="2984500" cy="1155700"/>
            <a:chOff x="5762645" y="139700"/>
            <a:chExt cx="2984500" cy="1155700"/>
          </a:xfrm>
        </p:grpSpPr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BB43DC91-ADB3-7F88-9D45-109755FB4F98}"/>
                </a:ext>
              </a:extLst>
            </p:cNvPr>
            <p:cNvSpPr/>
            <p:nvPr/>
          </p:nvSpPr>
          <p:spPr>
            <a:xfrm>
              <a:off x="5762645" y="139700"/>
              <a:ext cx="2984500" cy="1155700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C5A792-21BF-91EC-F207-BD804AD7943F}"/>
                </a:ext>
              </a:extLst>
            </p:cNvPr>
            <p:cNvSpPr txBox="1"/>
            <p:nvPr/>
          </p:nvSpPr>
          <p:spPr>
            <a:xfrm>
              <a:off x="6121440" y="417176"/>
              <a:ext cx="2511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Menu </a:t>
              </a:r>
              <a:r>
                <a:rPr lang="en-US" sz="2400" b="1" dirty="0" err="1"/>
                <a:t>principale</a:t>
              </a:r>
              <a:endParaRPr lang="en-US" sz="2400" b="1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9F5440-02FF-608D-2B64-B43ADE94A2AF}"/>
              </a:ext>
            </a:extLst>
          </p:cNvPr>
          <p:cNvGrpSpPr/>
          <p:nvPr/>
        </p:nvGrpSpPr>
        <p:grpSpPr>
          <a:xfrm>
            <a:off x="1758990" y="982466"/>
            <a:ext cx="2984500" cy="1155700"/>
            <a:chOff x="1758990" y="982466"/>
            <a:chExt cx="2984500" cy="1155700"/>
          </a:xfrm>
        </p:grpSpPr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9E9645A2-8B22-C22D-D57A-EB50BD50061F}"/>
                </a:ext>
              </a:extLst>
            </p:cNvPr>
            <p:cNvSpPr/>
            <p:nvPr/>
          </p:nvSpPr>
          <p:spPr>
            <a:xfrm>
              <a:off x="1758990" y="982466"/>
              <a:ext cx="2984500" cy="1155700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890FC7-4BE6-9B58-CE0C-AE56C08299E6}"/>
                </a:ext>
              </a:extLst>
            </p:cNvPr>
            <p:cNvSpPr txBox="1"/>
            <p:nvPr/>
          </p:nvSpPr>
          <p:spPr>
            <a:xfrm>
              <a:off x="2006600" y="1270000"/>
              <a:ext cx="2660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Menu des patients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8BF8CD-A1B6-B9BB-5F23-A41F4BF164E8}"/>
              </a:ext>
            </a:extLst>
          </p:cNvPr>
          <p:cNvGrpSpPr/>
          <p:nvPr/>
        </p:nvGrpSpPr>
        <p:grpSpPr>
          <a:xfrm>
            <a:off x="9766300" y="982466"/>
            <a:ext cx="2984500" cy="1155700"/>
            <a:chOff x="9766300" y="982466"/>
            <a:chExt cx="2984500" cy="1155700"/>
          </a:xfrm>
        </p:grpSpPr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210C7B9B-42C0-5A00-EF30-3D198490D4F3}"/>
                </a:ext>
              </a:extLst>
            </p:cNvPr>
            <p:cNvSpPr/>
            <p:nvPr/>
          </p:nvSpPr>
          <p:spPr>
            <a:xfrm>
              <a:off x="9766300" y="982466"/>
              <a:ext cx="2984500" cy="1155700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04BAC-D948-4671-6441-04A67082389E}"/>
                </a:ext>
              </a:extLst>
            </p:cNvPr>
            <p:cNvSpPr txBox="1"/>
            <p:nvPr/>
          </p:nvSpPr>
          <p:spPr>
            <a:xfrm>
              <a:off x="10160000" y="1282700"/>
              <a:ext cx="214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Menu du staff</a:t>
              </a:r>
            </a:p>
          </p:txBody>
        </p:sp>
      </p:grp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9B6186B6-929B-A896-76B4-07F9F241B46A}"/>
              </a:ext>
            </a:extLst>
          </p:cNvPr>
          <p:cNvSpPr/>
          <p:nvPr/>
        </p:nvSpPr>
        <p:spPr>
          <a:xfrm>
            <a:off x="12861758" y="7784434"/>
            <a:ext cx="1672389" cy="340162"/>
          </a:xfrm>
          <a:prstGeom prst="flowChartAlternateProcess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7737" y="3406021"/>
            <a:ext cx="6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Aperçu du code source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CA8A29-CCBA-A301-3F45-6A6620D93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02" y="2628530"/>
            <a:ext cx="8869680" cy="4356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3BB7B-706B-F6A1-5838-BB255F66F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5" y="2688116"/>
            <a:ext cx="9194800" cy="3724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87E596-1787-2FCA-021A-A6F1581D3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6" y="2311400"/>
            <a:ext cx="9196981" cy="499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F7C70-EC0B-77A9-D6D2-6F08EC4F1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" y="2311400"/>
            <a:ext cx="9196981" cy="52326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566BE4-2B96-B8EC-0D8A-931995DD0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6" y="3086100"/>
            <a:ext cx="9171813" cy="229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Exemple d’exécution du programme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Menu principal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Affiche les options de gestion des patients et rendez-vous.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Choix utilisateur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Entrée des données requises selon l’option sélectionnée.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Fonctionnement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Programme traite l’option et affiche le résultat.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1153"/>
            <a:ext cx="5748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Difficultés rencontrées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00093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1934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Gestion des fichiers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424946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Problèmes de lecture et écriture à résoudre.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26356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14624" y="3460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Pointeurs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3951208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Complexité lors de la manipulation des pointeurs en 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477470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Correction via tests et recherches approfondies.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78880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14624" y="6513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Apprentissage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7003733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Mieux comprendre le langage C grâce aux erreurs.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10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Améliorations futures possibles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78812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28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Interface graphique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69231"/>
            <a:ext cx="70462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Ajouter GUI pour plus d’ergonomie.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36206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44134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Base de données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26625"/>
            <a:ext cx="6706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Remplacer fichiers par MySQL pour robustesse.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84415" y="4993600"/>
            <a:ext cx="2951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Système de connexion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Implémenter rôles admin et médecin.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50994"/>
            <a:ext cx="170021" cy="830580"/>
          </a:xfrm>
          <a:prstGeom prst="roundRect">
            <a:avLst>
              <a:gd name="adj" fmla="val 560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324695" y="6050994"/>
            <a:ext cx="2875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Statistiques médicales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41413"/>
            <a:ext cx="60255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Ajouter analyse et rapports dynamiques.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24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et bilan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3818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 pratique pour appliquer les notions de C.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691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Structuration du code, gestion fichiers, application utile.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6444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Bonne base pour projets informatiques futurs.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379</Words>
  <Application>Microsoft Office PowerPoint</Application>
  <PresentationFormat>Custom</PresentationFormat>
  <Paragraphs>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Otmane Lamchannek</cp:lastModifiedBy>
  <cp:revision>3</cp:revision>
  <dcterms:created xsi:type="dcterms:W3CDTF">2025-05-19T20:04:04Z</dcterms:created>
  <dcterms:modified xsi:type="dcterms:W3CDTF">2025-05-19T22:18:33Z</dcterms:modified>
</cp:coreProperties>
</file>